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4" r:id="rId2"/>
    <p:sldId id="293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91" r:id="rId21"/>
    <p:sldId id="292" r:id="rId22"/>
    <p:sldId id="27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user-images.githubusercontent.com/33026629/32346749-47b65b36-c049-11e7-9bac-08bc42cf9dae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eela-zero/leela-zero" TargetMode="External"/><Relationship Id="rId2" Type="http://schemas.openxmlformats.org/officeDocument/2006/relationships/hyperlink" Target="http://zero.sjeng.org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AlphaGo e famiglia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137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value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Associa ad ogni posizione      un valore che stima quanto sia buona la situazione per il giocatore corrente</a:t>
            </a:r>
          </a:p>
          <a:p>
            <a:r>
              <a:rPr lang="it-IT" dirty="0" smtClean="0"/>
              <a:t>Se fosse una stima perfetta, basterebbe valutare le posizioni direttamente raggiungibili con una mossa per trovare la mossa migliore</a:t>
            </a:r>
          </a:p>
          <a:p>
            <a:r>
              <a:rPr lang="it-IT" dirty="0" smtClean="0"/>
              <a:t>Se non è perfetta, è più accurata più in basso nell’albero, quindi esplorando si può migliorare la valutazione</a:t>
            </a:r>
          </a:p>
          <a:p>
            <a:endParaRPr lang="it-IT" dirty="0"/>
          </a:p>
        </p:txBody>
      </p:sp>
      <p:sp>
        <p:nvSpPr>
          <p:cNvPr id="4" name="Flowchart: Connector 3"/>
          <p:cNvSpPr/>
          <p:nvPr/>
        </p:nvSpPr>
        <p:spPr>
          <a:xfrm>
            <a:off x="5468701" y="2371540"/>
            <a:ext cx="324465" cy="3126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Flowchart: Connector 4"/>
          <p:cNvSpPr/>
          <p:nvPr/>
        </p:nvSpPr>
        <p:spPr>
          <a:xfrm>
            <a:off x="5539494" y="4564095"/>
            <a:ext cx="182880" cy="1761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lowchart: Connector 6"/>
          <p:cNvSpPr/>
          <p:nvPr/>
        </p:nvSpPr>
        <p:spPr>
          <a:xfrm>
            <a:off x="4296587" y="5390442"/>
            <a:ext cx="182880" cy="1761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lowchart: Connector 7"/>
          <p:cNvSpPr/>
          <p:nvPr/>
        </p:nvSpPr>
        <p:spPr>
          <a:xfrm>
            <a:off x="4642027" y="5390442"/>
            <a:ext cx="182880" cy="1761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lowchart: Connector 9"/>
          <p:cNvSpPr/>
          <p:nvPr/>
        </p:nvSpPr>
        <p:spPr>
          <a:xfrm>
            <a:off x="5021333" y="5390442"/>
            <a:ext cx="182880" cy="1761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lowchart: Connector 10"/>
          <p:cNvSpPr/>
          <p:nvPr/>
        </p:nvSpPr>
        <p:spPr>
          <a:xfrm>
            <a:off x="5366773" y="5390442"/>
            <a:ext cx="182880" cy="1761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lowchart: Connector 12"/>
          <p:cNvSpPr/>
          <p:nvPr/>
        </p:nvSpPr>
        <p:spPr>
          <a:xfrm>
            <a:off x="5712213" y="5390442"/>
            <a:ext cx="182880" cy="1761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lowchart: Connector 13"/>
          <p:cNvSpPr/>
          <p:nvPr/>
        </p:nvSpPr>
        <p:spPr>
          <a:xfrm>
            <a:off x="6057653" y="5390442"/>
            <a:ext cx="182880" cy="1761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lowchart: Connector 15"/>
          <p:cNvSpPr/>
          <p:nvPr/>
        </p:nvSpPr>
        <p:spPr>
          <a:xfrm>
            <a:off x="6436959" y="5390442"/>
            <a:ext cx="182880" cy="1761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lowchart: Connector 16"/>
          <p:cNvSpPr/>
          <p:nvPr/>
        </p:nvSpPr>
        <p:spPr>
          <a:xfrm>
            <a:off x="6782399" y="5390442"/>
            <a:ext cx="182880" cy="1761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8" name="Straight Arrow Connector 17"/>
          <p:cNvCxnSpPr>
            <a:stCxn id="5" idx="4"/>
            <a:endCxn id="7" idx="0"/>
          </p:cNvCxnSpPr>
          <p:nvPr/>
        </p:nvCxnSpPr>
        <p:spPr>
          <a:xfrm flipH="1">
            <a:off x="4388027" y="4740201"/>
            <a:ext cx="1242907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4"/>
            <a:endCxn id="8" idx="0"/>
          </p:cNvCxnSpPr>
          <p:nvPr/>
        </p:nvCxnSpPr>
        <p:spPr>
          <a:xfrm flipH="1">
            <a:off x="4733467" y="4740201"/>
            <a:ext cx="897467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4"/>
            <a:endCxn id="10" idx="0"/>
          </p:cNvCxnSpPr>
          <p:nvPr/>
        </p:nvCxnSpPr>
        <p:spPr>
          <a:xfrm flipH="1">
            <a:off x="5112773" y="4740201"/>
            <a:ext cx="518161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5" idx="4"/>
            <a:endCxn id="11" idx="0"/>
          </p:cNvCxnSpPr>
          <p:nvPr/>
        </p:nvCxnSpPr>
        <p:spPr>
          <a:xfrm flipH="1">
            <a:off x="5458213" y="4740201"/>
            <a:ext cx="172721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4"/>
            <a:endCxn id="13" idx="0"/>
          </p:cNvCxnSpPr>
          <p:nvPr/>
        </p:nvCxnSpPr>
        <p:spPr>
          <a:xfrm>
            <a:off x="5630934" y="4740201"/>
            <a:ext cx="172719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4"/>
            <a:endCxn id="14" idx="0"/>
          </p:cNvCxnSpPr>
          <p:nvPr/>
        </p:nvCxnSpPr>
        <p:spPr>
          <a:xfrm>
            <a:off x="5630934" y="4740201"/>
            <a:ext cx="518159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5" idx="4"/>
            <a:endCxn id="16" idx="0"/>
          </p:cNvCxnSpPr>
          <p:nvPr/>
        </p:nvCxnSpPr>
        <p:spPr>
          <a:xfrm>
            <a:off x="5630934" y="4740201"/>
            <a:ext cx="897465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4"/>
            <a:endCxn id="17" idx="0"/>
          </p:cNvCxnSpPr>
          <p:nvPr/>
        </p:nvCxnSpPr>
        <p:spPr>
          <a:xfrm>
            <a:off x="5630934" y="4740201"/>
            <a:ext cx="1242905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57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D2FF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5D2FF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8" grpId="2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3" grpId="2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policy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91360"/>
            <a:ext cx="9905999" cy="4301067"/>
          </a:xfrm>
        </p:spPr>
        <p:txBody>
          <a:bodyPr>
            <a:normAutofit/>
          </a:bodyPr>
          <a:lstStyle/>
          <a:p>
            <a:r>
              <a:rPr lang="it-IT" dirty="0" smtClean="0"/>
              <a:t>Associa ad ogni posizione      una lista di valori, uno per ogni mossa possibile</a:t>
            </a:r>
          </a:p>
          <a:p>
            <a:r>
              <a:rPr lang="it-IT" dirty="0" smtClean="0"/>
              <a:t>Questi valori dicono quali mosse sembrano promettenti</a:t>
            </a:r>
          </a:p>
          <a:p>
            <a:r>
              <a:rPr lang="it-IT" dirty="0" smtClean="0"/>
              <a:t>Meglio, la policy stabilisce come dividere gli sforzi tra le varie mosse</a:t>
            </a:r>
          </a:p>
          <a:p>
            <a:pPr marL="0" indent="0">
              <a:buNone/>
            </a:pPr>
            <a:endParaRPr lang="it-IT" sz="5400" dirty="0" smtClean="0"/>
          </a:p>
          <a:p>
            <a:r>
              <a:rPr lang="it-IT" dirty="0" smtClean="0"/>
              <a:t>Almeno, inizialmente è così, poi dipende anche dalla </a:t>
            </a:r>
            <a:r>
              <a:rPr lang="it-IT" sz="28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value</a:t>
            </a:r>
            <a:endParaRPr lang="it-IT" dirty="0">
              <a:solidFill>
                <a:schemeClr val="accent2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5486400" y="2097088"/>
            <a:ext cx="291253" cy="29125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078575"/>
              </p:ext>
            </p:extLst>
          </p:nvPr>
        </p:nvGraphicFramePr>
        <p:xfrm>
          <a:off x="2030411" y="4810759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E5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F7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H9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J9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F8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F9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E6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G9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G7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56%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11%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7.4%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4.3%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4.0%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3.8%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3.4%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2.7%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2.3%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1.3%</a:t>
                      </a:r>
                      <a:endParaRPr lang="it-IT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858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Urgency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54293"/>
            <a:ext cx="9905999" cy="4036908"/>
          </a:xfrm>
        </p:spPr>
        <p:txBody>
          <a:bodyPr/>
          <a:lstStyle/>
          <a:p>
            <a:r>
              <a:rPr lang="it-IT" dirty="0" smtClean="0"/>
              <a:t>Quando l’albero è vuoto...</a:t>
            </a:r>
          </a:p>
          <a:p>
            <a:r>
              <a:rPr lang="it-IT" dirty="0" smtClean="0"/>
              <a:t>La prima posizione esplorata è la mossa con policy maggiore</a:t>
            </a:r>
          </a:p>
          <a:p>
            <a:r>
              <a:rPr lang="it-IT" dirty="0" smtClean="0"/>
              <a:t>La seconda può essere      o </a:t>
            </a:r>
            <a:r>
              <a:rPr lang="it-IT" dirty="0"/>
              <a:t> </a:t>
            </a:r>
            <a:r>
              <a:rPr lang="it-IT" dirty="0" smtClean="0"/>
              <a:t>    ...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it-IT" dirty="0" smtClean="0"/>
              <a:t>...dipende se è più promettente la </a:t>
            </a:r>
            <a:r>
              <a:rPr lang="it-IT" sz="28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policy</a:t>
            </a:r>
            <a:r>
              <a:rPr lang="it-IT" sz="2800" dirty="0" smtClean="0"/>
              <a:t> </a:t>
            </a:r>
            <a:r>
              <a:rPr lang="it-IT" dirty="0" smtClean="0"/>
              <a:t>di      o la </a:t>
            </a:r>
            <a:r>
              <a:rPr lang="it-IT" sz="2800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value</a:t>
            </a:r>
            <a:r>
              <a:rPr lang="it-IT" sz="2800" dirty="0" smtClean="0"/>
              <a:t> </a:t>
            </a:r>
            <a:r>
              <a:rPr lang="it-IT" dirty="0" smtClean="0"/>
              <a:t>di </a:t>
            </a:r>
          </a:p>
          <a:p>
            <a:pPr>
              <a:lnSpc>
                <a:spcPct val="100000"/>
              </a:lnSpc>
            </a:pPr>
            <a:r>
              <a:rPr lang="it-IT" dirty="0" smtClean="0"/>
              <a:t>Trade-off tra policy e value</a:t>
            </a:r>
          </a:p>
          <a:p>
            <a:pPr>
              <a:lnSpc>
                <a:spcPct val="100000"/>
              </a:lnSpc>
            </a:pPr>
            <a:r>
              <a:rPr lang="it-IT" dirty="0" smtClean="0"/>
              <a:t>Trade-off tra </a:t>
            </a:r>
            <a:r>
              <a:rPr lang="it-IT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estensione </a:t>
            </a:r>
            <a:r>
              <a:rPr lang="it-IT" dirty="0" smtClean="0"/>
              <a:t>e </a:t>
            </a:r>
            <a:r>
              <a:rPr lang="it-IT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profondità</a:t>
            </a:r>
            <a:endParaRPr lang="it-IT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lowchart: Connector 3"/>
          <p:cNvSpPr/>
          <p:nvPr/>
        </p:nvSpPr>
        <p:spPr>
          <a:xfrm>
            <a:off x="6000321" y="4047347"/>
            <a:ext cx="389358" cy="371659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5610963" y="4700340"/>
            <a:ext cx="389358" cy="3716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6395578" y="4700341"/>
            <a:ext cx="389358" cy="3716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4874530" y="5419542"/>
            <a:ext cx="389358" cy="371659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11" name="Straight Arrow Connector 10"/>
          <p:cNvCxnSpPr>
            <a:stCxn id="4" idx="3"/>
            <a:endCxn id="5" idx="0"/>
          </p:cNvCxnSpPr>
          <p:nvPr/>
        </p:nvCxnSpPr>
        <p:spPr>
          <a:xfrm flipH="1">
            <a:off x="5805642" y="4364578"/>
            <a:ext cx="251699" cy="335762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5"/>
            <a:endCxn id="6" idx="0"/>
          </p:cNvCxnSpPr>
          <p:nvPr/>
        </p:nvCxnSpPr>
        <p:spPr>
          <a:xfrm>
            <a:off x="6332659" y="4364578"/>
            <a:ext cx="257598" cy="335763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3"/>
            <a:endCxn id="7" idx="0"/>
          </p:cNvCxnSpPr>
          <p:nvPr/>
        </p:nvCxnSpPr>
        <p:spPr>
          <a:xfrm flipH="1">
            <a:off x="5069209" y="5017571"/>
            <a:ext cx="598774" cy="401971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4891065" y="2956486"/>
            <a:ext cx="389358" cy="3716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5667983" y="2956486"/>
            <a:ext cx="389358" cy="371659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0382586" y="3510354"/>
            <a:ext cx="389358" cy="3716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7865805" y="3493140"/>
            <a:ext cx="257598" cy="3357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25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6" grpId="2" animBg="1"/>
      <p:bldP spid="7" grpId="0" animBg="1"/>
      <p:bldP spid="7" grpId="1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Assessment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teoria direbbe </a:t>
            </a: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minimax</a:t>
            </a:r>
          </a:p>
          <a:p>
            <a:pPr marL="0" indent="0">
              <a:buNone/>
            </a:pPr>
            <a:r>
              <a:rPr lang="it-IT" dirty="0" smtClean="0"/>
              <a:t>...ma solo se la value è </a:t>
            </a:r>
            <a:r>
              <a:rPr 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perfetta</a:t>
            </a:r>
          </a:p>
          <a:p>
            <a:r>
              <a:rPr lang="it-IT" dirty="0" smtClean="0"/>
              <a:t>Si può fare la </a:t>
            </a: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media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dei valori di value</a:t>
            </a:r>
          </a:p>
          <a:p>
            <a:pPr marL="0" indent="0">
              <a:buNone/>
            </a:pPr>
            <a:r>
              <a:rPr lang="it-IT" dirty="0" smtClean="0"/>
              <a:t>...o qualche altra statistica (mediana e altre)</a:t>
            </a:r>
          </a:p>
          <a:p>
            <a:r>
              <a:rPr lang="it-IT" dirty="0" smtClean="0"/>
              <a:t>Si può inserire </a:t>
            </a:r>
            <a:r>
              <a:rPr 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casualità</a:t>
            </a:r>
            <a:r>
              <a:rPr lang="it-IT" dirty="0" smtClean="0"/>
              <a:t> nella scelta</a:t>
            </a:r>
          </a:p>
          <a:p>
            <a:r>
              <a:rPr lang="it-IT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Dipenderà</a:t>
            </a:r>
            <a:r>
              <a:rPr lang="it-IT" dirty="0" smtClean="0"/>
              <a:t> dalle caratteristiche dei primi tre ingredienti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1041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Rete neurale: value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può usare una </a:t>
            </a:r>
            <a:r>
              <a:rPr 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 neurale </a:t>
            </a:r>
            <a:r>
              <a:rPr lang="it-IT" dirty="0" smtClean="0"/>
              <a:t>per calcolare la value?</a:t>
            </a:r>
          </a:p>
          <a:p>
            <a:r>
              <a:rPr lang="it-IT" dirty="0" smtClean="0"/>
              <a:t>È una funzione</a:t>
            </a:r>
          </a:p>
          <a:p>
            <a:r>
              <a:rPr lang="it-IT" dirty="0" smtClean="0"/>
              <a:t>L’input è la posizione nel gioco</a:t>
            </a:r>
          </a:p>
          <a:p>
            <a:r>
              <a:rPr lang="it-IT" dirty="0" smtClean="0"/>
              <a:t>L’output si può addestrare contro </a:t>
            </a: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l’esito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della partita</a:t>
            </a:r>
          </a:p>
          <a:p>
            <a:r>
              <a:rPr lang="it-IT" dirty="0" smtClean="0"/>
              <a:t>Serve finire la partita e capire chi vince</a:t>
            </a:r>
          </a:p>
          <a:p>
            <a:r>
              <a:rPr lang="it-IT" dirty="0" smtClean="0"/>
              <a:t>Quello che approssima dipende dalla forza attuale</a:t>
            </a:r>
          </a:p>
        </p:txBody>
      </p:sp>
    </p:spTree>
    <p:extLst>
      <p:ext uri="{BB962C8B-B14F-4D97-AF65-F5344CB8AC3E}">
        <p14:creationId xmlns:p14="http://schemas.microsoft.com/office/powerpoint/2010/main" val="62739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rete neurale: policy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28800"/>
            <a:ext cx="9905999" cy="4145280"/>
          </a:xfrm>
        </p:spPr>
        <p:txBody>
          <a:bodyPr/>
          <a:lstStyle/>
          <a:p>
            <a:r>
              <a:rPr lang="it-IT" dirty="0" smtClean="0"/>
              <a:t>Si può usare una </a:t>
            </a:r>
            <a:r>
              <a:rPr 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rete neurale </a:t>
            </a:r>
            <a:r>
              <a:rPr lang="it-IT" dirty="0" smtClean="0"/>
              <a:t>per calcolare la policy?</a:t>
            </a:r>
          </a:p>
          <a:p>
            <a:r>
              <a:rPr lang="it-IT" dirty="0" smtClean="0"/>
              <a:t>È una funzione</a:t>
            </a:r>
          </a:p>
          <a:p>
            <a:r>
              <a:rPr lang="it-IT" dirty="0" smtClean="0"/>
              <a:t>L’input è la posizione nel gioco</a:t>
            </a:r>
          </a:p>
          <a:p>
            <a:r>
              <a:rPr lang="it-IT" dirty="0" smtClean="0"/>
              <a:t>L’output si può addestrare?</a:t>
            </a:r>
          </a:p>
          <a:p>
            <a:r>
              <a:rPr lang="it-IT" dirty="0" smtClean="0"/>
              <a:t>Sì: ad imitare </a:t>
            </a: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suddivisione degli sforzi nell’albero di analisi</a:t>
            </a:r>
          </a:p>
          <a:p>
            <a:r>
              <a:rPr lang="it-IT" dirty="0" smtClean="0"/>
              <a:t>Sarà </a:t>
            </a:r>
            <a:r>
              <a:rPr 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migliore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della policy precedente, perché usa informazioni della </a:t>
            </a:r>
            <a:r>
              <a:rPr 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value di nodi più profondi</a:t>
            </a:r>
          </a:p>
        </p:txBody>
      </p:sp>
    </p:spTree>
    <p:extLst>
      <p:ext uri="{BB962C8B-B14F-4D97-AF65-F5344CB8AC3E}">
        <p14:creationId xmlns:p14="http://schemas.microsoft.com/office/powerpoint/2010/main" val="27188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Unsupervised magic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</a:t>
            </a:r>
            <a:r>
              <a:rPr 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miglioramento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avviene di generazione in generazione</a:t>
            </a:r>
          </a:p>
          <a:p>
            <a:r>
              <a:rPr lang="it-IT" dirty="0" smtClean="0"/>
              <a:t>Value e policy mediocri, se la urgency è ben fatta, producono alberi di analisi in cui la </a:t>
            </a: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suddivisione dei nodi </a:t>
            </a:r>
            <a:r>
              <a:rPr lang="it-IT" dirty="0" smtClean="0"/>
              <a:t>è una ripartizione migliore di quella indicata dalla </a:t>
            </a:r>
            <a:r>
              <a:rPr 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</a:t>
            </a:r>
            <a:r>
              <a:rPr lang="it-I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stessa</a:t>
            </a:r>
          </a:p>
          <a:p>
            <a:r>
              <a:rPr lang="it-IT" dirty="0" smtClean="0"/>
              <a:t>Ciò permette di addestrare una policy sempre migliore</a:t>
            </a:r>
          </a:p>
          <a:p>
            <a:r>
              <a:rPr lang="it-IT" dirty="0" smtClean="0"/>
              <a:t>Giocando meglio, la value impara da risultati più attendibili e migliora anch’essa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087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Urgengy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Attualmente non sappiamo realizzarla con una rete neurale</a:t>
            </a:r>
          </a:p>
          <a:p>
            <a:r>
              <a:rPr lang="it-IT" dirty="0" smtClean="0"/>
              <a:t>In effetti è l’ingrediente che deve produrre il </a:t>
            </a:r>
            <a:r>
              <a:rPr 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miglioramento</a:t>
            </a:r>
          </a:p>
          <a:p>
            <a:r>
              <a:rPr lang="it-IT" dirty="0" smtClean="0"/>
              <a:t>Deve prendere policy (e value) e costruire un albero migliore della policy stessa</a:t>
            </a:r>
          </a:p>
          <a:p>
            <a:r>
              <a:rPr lang="it-IT" dirty="0" smtClean="0"/>
              <a:t>Si usa il </a:t>
            </a:r>
            <a:r>
              <a:rPr lang="it-IT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multi-armed bandit</a:t>
            </a:r>
            <a:r>
              <a:rPr lang="it-IT" dirty="0" smtClean="0"/>
              <a:t>, o formula </a:t>
            </a: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UCT</a:t>
            </a:r>
            <a:r>
              <a:rPr lang="it-IT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dirty="0" smtClean="0"/>
              <a:t>in qualche variante</a:t>
            </a:r>
            <a:endParaRPr lang="it-I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5957" y="4962757"/>
            <a:ext cx="6576907" cy="116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62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Assessment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Normalmente si sceglie la mossa su cui c’è stata </a:t>
            </a:r>
            <a:r>
              <a:rPr lang="it-IT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più analisi</a:t>
            </a:r>
          </a:p>
          <a:p>
            <a:r>
              <a:rPr lang="it-IT" dirty="0" smtClean="0"/>
              <a:t>A volte si sceglie a caso proporzionalmente alla suddivisione dei nodi nell’analisi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1747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AlphaGoZero pipeline</a:t>
            </a:r>
            <a:endParaRPr lang="it-IT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865" y="1804214"/>
            <a:ext cx="5615093" cy="5053786"/>
          </a:xfrm>
        </p:spPr>
      </p:pic>
    </p:spTree>
    <p:extLst>
      <p:ext uri="{BB962C8B-B14F-4D97-AF65-F5344CB8AC3E}">
        <p14:creationId xmlns:p14="http://schemas.microsoft.com/office/powerpoint/2010/main" val="43068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bs.twimg.com/media/CZwBnptVIAAxglE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497" y="1734457"/>
            <a:ext cx="3543503" cy="469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898" y="1578918"/>
            <a:ext cx="5666387" cy="296068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26" y="565232"/>
            <a:ext cx="5897443" cy="33334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3617231"/>
            <a:ext cx="4303486" cy="24207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Here comes google deepmind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2016, gennaio: AlphaGo</a:t>
            </a:r>
          </a:p>
          <a:p>
            <a:r>
              <a:rPr lang="it-IT" dirty="0" smtClean="0"/>
              <a:t>2016, marzo: AlphaGo vs Lee Sedol</a:t>
            </a:r>
          </a:p>
          <a:p>
            <a:r>
              <a:rPr lang="it-IT" dirty="0" smtClean="0"/>
              <a:t>2017, gennaio: AlphaGo Master</a:t>
            </a:r>
          </a:p>
          <a:p>
            <a:r>
              <a:rPr lang="it-IT" dirty="0" smtClean="0"/>
              <a:t>2017, maggio: AlphaGo vs Ke Jie</a:t>
            </a:r>
          </a:p>
          <a:p>
            <a:r>
              <a:rPr lang="it-IT" dirty="0" smtClean="0"/>
              <a:t>2017, ottobre: AlphaGo Zero</a:t>
            </a:r>
          </a:p>
          <a:p>
            <a:r>
              <a:rPr lang="it-IT" dirty="0" smtClean="0"/>
              <a:t>2017, dicembre: AlphaZero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82" y="253049"/>
            <a:ext cx="10522857" cy="1999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17" y="2462557"/>
            <a:ext cx="4762500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89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hlinkClick r:id="rId2"/>
              </a:rPr>
              <a:t>leela Zero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Implementazione distribuita di AlphaGo Zero</a:t>
            </a:r>
          </a:p>
          <a:p>
            <a:r>
              <a:rPr lang="it-IT" dirty="0" smtClean="0"/>
              <a:t>Opera di un grande sviluppatore: GCP e della </a:t>
            </a:r>
            <a:r>
              <a:rPr lang="it-IT" dirty="0" smtClean="0">
                <a:hlinkClick r:id="rId3"/>
              </a:rPr>
              <a:t>community</a:t>
            </a:r>
            <a:endParaRPr lang="it-IT" dirty="0" smtClean="0"/>
          </a:p>
          <a:p>
            <a:r>
              <a:rPr lang="it-IT" dirty="0"/>
              <a:t>server: </a:t>
            </a:r>
            <a:r>
              <a:rPr lang="it-IT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zero.sjeng.org</a:t>
            </a:r>
          </a:p>
          <a:p>
            <a:r>
              <a:rPr lang="it-IT" dirty="0"/>
              <a:t>client: </a:t>
            </a:r>
            <a:r>
              <a:rPr lang="it-IT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autgtp</a:t>
            </a:r>
          </a:p>
          <a:p>
            <a:r>
              <a:rPr lang="it-IT" dirty="0"/>
              <a:t>program: </a:t>
            </a:r>
            <a:r>
              <a:rPr lang="it-IT" b="1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leelaz</a:t>
            </a:r>
            <a:endParaRPr lang="it-IT" b="1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 smtClean="0"/>
              <a:t>GUI: </a:t>
            </a:r>
            <a:r>
              <a:rPr lang="it-IT" b="1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lizzie</a:t>
            </a:r>
          </a:p>
        </p:txBody>
      </p:sp>
    </p:spTree>
    <p:extLst>
      <p:ext uri="{BB962C8B-B14F-4D97-AF65-F5344CB8AC3E}">
        <p14:creationId xmlns:p14="http://schemas.microsoft.com/office/powerpoint/2010/main" val="1932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Leela Zero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Migliore programma </a:t>
            </a:r>
            <a:r>
              <a:rPr lang="it-IT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rilasciato</a:t>
            </a:r>
            <a:r>
              <a:rPr lang="it-IT" dirty="0" smtClean="0">
                <a:solidFill>
                  <a:srgbClr val="00CC99"/>
                </a:solidFill>
              </a:rPr>
              <a:t> </a:t>
            </a:r>
            <a:r>
              <a:rPr lang="it-IT" dirty="0" smtClean="0"/>
              <a:t>che gioca a Go</a:t>
            </a:r>
          </a:p>
          <a:p>
            <a:r>
              <a:rPr lang="it-IT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Livello superumano </a:t>
            </a:r>
            <a:r>
              <a:rPr lang="it-IT" dirty="0" smtClean="0"/>
              <a:t>da mesi</a:t>
            </a:r>
          </a:p>
          <a:p>
            <a:r>
              <a:rPr lang="it-IT" dirty="0" smtClean="0"/>
              <a:t>Limitato dai </a:t>
            </a:r>
            <a:r>
              <a:rPr lang="it-IT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parametri fissati </a:t>
            </a:r>
            <a:r>
              <a:rPr lang="it-IT" dirty="0" smtClean="0"/>
              <a:t>in training</a:t>
            </a:r>
          </a:p>
          <a:p>
            <a:r>
              <a:rPr lang="it-IT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Non gioca bene con handicap</a:t>
            </a:r>
          </a:p>
          <a:p>
            <a:r>
              <a:rPr lang="it-IT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Non distingue tra mosse buone e mediocri quando vince</a:t>
            </a:r>
          </a:p>
        </p:txBody>
      </p:sp>
    </p:spTree>
    <p:extLst>
      <p:ext uri="{BB962C8B-B14F-4D97-AF65-F5344CB8AC3E}">
        <p14:creationId xmlns:p14="http://schemas.microsoft.com/office/powerpoint/2010/main" val="231423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500" y="0"/>
            <a:ext cx="7300687" cy="5522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49336" y="5522315"/>
            <a:ext cx="421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it-IT" sz="4000" dirty="0"/>
              <a:t>お願いしま</a:t>
            </a:r>
            <a:r>
              <a:rPr lang="ja-JP" altLang="it-IT" sz="4000" dirty="0" smtClean="0"/>
              <a:t>す</a:t>
            </a:r>
            <a:endParaRPr lang="ja-JP" altLang="it-IT" sz="4000" dirty="0"/>
          </a:p>
        </p:txBody>
      </p:sp>
    </p:spTree>
    <p:extLst>
      <p:ext uri="{BB962C8B-B14F-4D97-AF65-F5344CB8AC3E}">
        <p14:creationId xmlns:p14="http://schemas.microsoft.com/office/powerpoint/2010/main" val="3274996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unsupervised, not magic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«Si può risolvere con l’intelligenza artificiale» is the new «</a:t>
            </a:r>
            <a:r>
              <a:rPr lang="it-IT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Chiediamolo al computer</a:t>
            </a:r>
            <a:r>
              <a:rPr lang="it-IT" dirty="0" smtClean="0"/>
              <a:t>»</a:t>
            </a:r>
          </a:p>
          <a:p>
            <a:r>
              <a:rPr lang="it-IT" dirty="0" smtClean="0"/>
              <a:t>Una rete neurale risolve solo un tipo di problema</a:t>
            </a:r>
          </a:p>
          <a:p>
            <a:r>
              <a:rPr lang="it-IT" dirty="0" smtClean="0"/>
              <a:t>«Indovina l’</a:t>
            </a:r>
            <a:r>
              <a:rPr lang="it-IT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output</a:t>
            </a:r>
            <a:r>
              <a:rPr lang="it-IT" dirty="0" smtClean="0"/>
              <a:t> corretto associato a certi </a:t>
            </a:r>
            <a:r>
              <a:rPr lang="it-IT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r>
              <a:rPr lang="it-IT" dirty="0" smtClean="0"/>
              <a:t>»</a:t>
            </a:r>
          </a:p>
          <a:p>
            <a:r>
              <a:rPr lang="it-IT" dirty="0" smtClean="0"/>
              <a:t>Anche un </a:t>
            </a:r>
            <a:r>
              <a:rPr lang="it-IT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legame complesso e </a:t>
            </a:r>
            <a:r>
              <a:rPr lang="it-IT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sfuggente</a:t>
            </a:r>
            <a:r>
              <a:rPr lang="it-IT" dirty="0"/>
              <a:t> </a:t>
            </a:r>
            <a:r>
              <a:rPr lang="it-IT" dirty="0" smtClean="0"/>
              <a:t>tra input e output va bene</a:t>
            </a:r>
            <a:endParaRPr lang="it-IT" dirty="0">
              <a:solidFill>
                <a:srgbClr val="00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Impara per imitazione</a:t>
            </a:r>
            <a:r>
              <a:rPr lang="it-IT" dirty="0" smtClean="0"/>
              <a:t>, ha bisogno di tanti esempi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5557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imparare a giocare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Si può imparare </a:t>
            </a:r>
            <a:r>
              <a:rPr lang="it-IT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giocare </a:t>
            </a:r>
            <a:r>
              <a:rPr lang="it-IT" dirty="0" smtClean="0"/>
              <a:t>per imitazione</a:t>
            </a:r>
            <a:r>
              <a:rPr lang="it-IT" dirty="0"/>
              <a:t>?</a:t>
            </a:r>
            <a:endParaRPr lang="it-IT" dirty="0" smtClean="0"/>
          </a:p>
          <a:p>
            <a:r>
              <a:rPr lang="it-IT" dirty="0" smtClean="0"/>
              <a:t>Posso addestrare una rete a indovinare la </a:t>
            </a:r>
            <a:r>
              <a:rPr lang="it-IT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mossa seguente</a:t>
            </a:r>
          </a:p>
          <a:p>
            <a:r>
              <a:rPr lang="it-IT" dirty="0" smtClean="0"/>
              <a:t>Uso come </a:t>
            </a:r>
            <a:r>
              <a:rPr lang="it-IT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esempi</a:t>
            </a:r>
            <a:r>
              <a:rPr lang="it-IT" dirty="0" smtClean="0"/>
              <a:t> partite di professionisti</a:t>
            </a:r>
          </a:p>
          <a:p>
            <a:r>
              <a:rPr lang="it-IT" dirty="0" smtClean="0"/>
              <a:t>Viene un programma che gioca a tratti in modo sensato, ma non riesce a vincere</a:t>
            </a:r>
          </a:p>
          <a:p>
            <a:r>
              <a:rPr lang="it-IT" dirty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 supererà mai </a:t>
            </a:r>
            <a:r>
              <a:rPr lang="it-IT" dirty="0" smtClean="0"/>
              <a:t>il livello di abilità degli esempi</a:t>
            </a:r>
            <a:endParaRPr lang="it-IT" dirty="0"/>
          </a:p>
        </p:txBody>
      </p:sp>
      <p:sp>
        <p:nvSpPr>
          <p:cNvPr id="4" name="TextBox 3"/>
          <p:cNvSpPr txBox="1"/>
          <p:nvPr/>
        </p:nvSpPr>
        <p:spPr>
          <a:xfrm>
            <a:off x="6217919" y="895487"/>
            <a:ext cx="20861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cap="all" dirty="0">
                <a:solidFill>
                  <a:schemeClr val="accent5"/>
                </a:solidFill>
                <a:latin typeface="Berlin Sans FB Demi" panose="020E0802020502020306" pitchFamily="34" charset="0"/>
                <a:ea typeface="+mj-ea"/>
                <a:cs typeface="+mj-cs"/>
              </a:rPr>
              <a:t>male</a:t>
            </a:r>
          </a:p>
        </p:txBody>
      </p:sp>
    </p:spTree>
    <p:extLst>
      <p:ext uri="{BB962C8B-B14F-4D97-AF65-F5344CB8AC3E}">
        <p14:creationId xmlns:p14="http://schemas.microsoft.com/office/powerpoint/2010/main" val="10308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giocare per vincere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228" y="2048596"/>
            <a:ext cx="9905999" cy="3541714"/>
          </a:xfrm>
        </p:spPr>
        <p:txBody>
          <a:bodyPr>
            <a:normAutofit/>
          </a:bodyPr>
          <a:lstStyle/>
          <a:p>
            <a:r>
              <a:rPr lang="it-IT" dirty="0" smtClean="0"/>
              <a:t>Come gioca a go/scacchi/risiko/poker/... una mente umana?</a:t>
            </a:r>
          </a:p>
          <a:p>
            <a:r>
              <a:rPr lang="it-IT" dirty="0"/>
              <a:t>S</a:t>
            </a:r>
            <a:r>
              <a:rPr lang="it-IT" dirty="0" smtClean="0"/>
              <a:t>ituazione, </a:t>
            </a:r>
          </a:p>
          <a:p>
            <a:r>
              <a:rPr lang="it-IT" dirty="0" smtClean="0"/>
              <a:t>mosse possibili, </a:t>
            </a:r>
          </a:p>
          <a:p>
            <a:r>
              <a:rPr lang="it-IT" dirty="0" smtClean="0"/>
              <a:t>nuove situazioni: </a:t>
            </a:r>
          </a:p>
          <a:p>
            <a:r>
              <a:rPr lang="it-IT" dirty="0" smtClean="0"/>
              <a:t>un gioco è un grafo</a:t>
            </a:r>
          </a:p>
        </p:txBody>
      </p:sp>
      <p:sp>
        <p:nvSpPr>
          <p:cNvPr id="4" name="Flowchart: Connector 3"/>
          <p:cNvSpPr/>
          <p:nvPr/>
        </p:nvSpPr>
        <p:spPr>
          <a:xfrm>
            <a:off x="7036075" y="3077457"/>
            <a:ext cx="182880" cy="17610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" name="Group 6"/>
          <p:cNvGrpSpPr/>
          <p:nvPr/>
        </p:nvGrpSpPr>
        <p:grpSpPr>
          <a:xfrm>
            <a:off x="5793168" y="3903804"/>
            <a:ext cx="528320" cy="176106"/>
            <a:chOff x="4704080" y="4636348"/>
            <a:chExt cx="528320" cy="176106"/>
          </a:xfrm>
        </p:grpSpPr>
        <p:sp>
          <p:nvSpPr>
            <p:cNvPr id="5" name="Flowchart: Connector 4"/>
            <p:cNvSpPr/>
            <p:nvPr/>
          </p:nvSpPr>
          <p:spPr>
            <a:xfrm>
              <a:off x="4704080" y="4636348"/>
              <a:ext cx="182880" cy="17610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5049520" y="4636348"/>
              <a:ext cx="182880" cy="17610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517914" y="3903804"/>
            <a:ext cx="528320" cy="176106"/>
            <a:chOff x="4704080" y="4636348"/>
            <a:chExt cx="528320" cy="176106"/>
          </a:xfrm>
        </p:grpSpPr>
        <p:sp>
          <p:nvSpPr>
            <p:cNvPr id="9" name="Flowchart: Connector 8"/>
            <p:cNvSpPr/>
            <p:nvPr/>
          </p:nvSpPr>
          <p:spPr>
            <a:xfrm>
              <a:off x="4704080" y="4636348"/>
              <a:ext cx="182880" cy="17610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5049520" y="4636348"/>
              <a:ext cx="182880" cy="17610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08794" y="3903804"/>
            <a:ext cx="528320" cy="176106"/>
            <a:chOff x="4704080" y="4636348"/>
            <a:chExt cx="528320" cy="176106"/>
          </a:xfrm>
        </p:grpSpPr>
        <p:sp>
          <p:nvSpPr>
            <p:cNvPr id="12" name="Flowchart: Connector 11"/>
            <p:cNvSpPr/>
            <p:nvPr/>
          </p:nvSpPr>
          <p:spPr>
            <a:xfrm>
              <a:off x="4704080" y="4636348"/>
              <a:ext cx="182880" cy="17610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049520" y="4636348"/>
              <a:ext cx="182880" cy="17610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933540" y="3903804"/>
            <a:ext cx="528320" cy="176106"/>
            <a:chOff x="4704080" y="4636348"/>
            <a:chExt cx="528320" cy="176106"/>
          </a:xfrm>
        </p:grpSpPr>
        <p:sp>
          <p:nvSpPr>
            <p:cNvPr id="15" name="Flowchart: Connector 14"/>
            <p:cNvSpPr/>
            <p:nvPr/>
          </p:nvSpPr>
          <p:spPr>
            <a:xfrm>
              <a:off x="4704080" y="4636348"/>
              <a:ext cx="182880" cy="17610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5049520" y="4636348"/>
              <a:ext cx="182880" cy="176106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cxnSp>
        <p:nvCxnSpPr>
          <p:cNvPr id="18" name="Straight Arrow Connector 17"/>
          <p:cNvCxnSpPr>
            <a:stCxn id="4" idx="4"/>
            <a:endCxn id="5" idx="0"/>
          </p:cNvCxnSpPr>
          <p:nvPr/>
        </p:nvCxnSpPr>
        <p:spPr>
          <a:xfrm flipH="1">
            <a:off x="5884608" y="3253563"/>
            <a:ext cx="1242907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4" idx="4"/>
            <a:endCxn id="6" idx="0"/>
          </p:cNvCxnSpPr>
          <p:nvPr/>
        </p:nvCxnSpPr>
        <p:spPr>
          <a:xfrm flipH="1">
            <a:off x="6230048" y="3253563"/>
            <a:ext cx="897467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4"/>
            <a:endCxn id="9" idx="0"/>
          </p:cNvCxnSpPr>
          <p:nvPr/>
        </p:nvCxnSpPr>
        <p:spPr>
          <a:xfrm flipH="1">
            <a:off x="6609354" y="3253563"/>
            <a:ext cx="518161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4" idx="4"/>
            <a:endCxn id="10" idx="0"/>
          </p:cNvCxnSpPr>
          <p:nvPr/>
        </p:nvCxnSpPr>
        <p:spPr>
          <a:xfrm flipH="1">
            <a:off x="6954794" y="3253563"/>
            <a:ext cx="172721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4"/>
            <a:endCxn id="12" idx="0"/>
          </p:cNvCxnSpPr>
          <p:nvPr/>
        </p:nvCxnSpPr>
        <p:spPr>
          <a:xfrm>
            <a:off x="7127515" y="3253563"/>
            <a:ext cx="172719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4" idx="4"/>
            <a:endCxn id="13" idx="0"/>
          </p:cNvCxnSpPr>
          <p:nvPr/>
        </p:nvCxnSpPr>
        <p:spPr>
          <a:xfrm>
            <a:off x="7127515" y="3253563"/>
            <a:ext cx="518159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4" idx="4"/>
            <a:endCxn id="15" idx="0"/>
          </p:cNvCxnSpPr>
          <p:nvPr/>
        </p:nvCxnSpPr>
        <p:spPr>
          <a:xfrm>
            <a:off x="7127515" y="3253563"/>
            <a:ext cx="897465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4" idx="4"/>
            <a:endCxn id="16" idx="0"/>
          </p:cNvCxnSpPr>
          <p:nvPr/>
        </p:nvCxnSpPr>
        <p:spPr>
          <a:xfrm>
            <a:off x="7127515" y="3253563"/>
            <a:ext cx="1242905" cy="6502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3"/>
          </p:cNvCxnSpPr>
          <p:nvPr/>
        </p:nvCxnSpPr>
        <p:spPr>
          <a:xfrm flipH="1">
            <a:off x="5408428" y="4054120"/>
            <a:ext cx="411522" cy="4682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5" idx="3"/>
          </p:cNvCxnSpPr>
          <p:nvPr/>
        </p:nvCxnSpPr>
        <p:spPr>
          <a:xfrm flipH="1">
            <a:off x="5546768" y="4054120"/>
            <a:ext cx="273182" cy="553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5" idx="3"/>
          </p:cNvCxnSpPr>
          <p:nvPr/>
        </p:nvCxnSpPr>
        <p:spPr>
          <a:xfrm flipH="1">
            <a:off x="5793168" y="4054120"/>
            <a:ext cx="26782" cy="532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6" idx="4"/>
          </p:cNvCxnSpPr>
          <p:nvPr/>
        </p:nvCxnSpPr>
        <p:spPr>
          <a:xfrm flipH="1">
            <a:off x="6138608" y="4079910"/>
            <a:ext cx="91440" cy="49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6" idx="4"/>
          </p:cNvCxnSpPr>
          <p:nvPr/>
        </p:nvCxnSpPr>
        <p:spPr>
          <a:xfrm>
            <a:off x="6230048" y="4079910"/>
            <a:ext cx="86361" cy="474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9" idx="4"/>
          </p:cNvCxnSpPr>
          <p:nvPr/>
        </p:nvCxnSpPr>
        <p:spPr>
          <a:xfrm flipH="1">
            <a:off x="6548706" y="4079910"/>
            <a:ext cx="60648" cy="474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9" idx="4"/>
          </p:cNvCxnSpPr>
          <p:nvPr/>
        </p:nvCxnSpPr>
        <p:spPr>
          <a:xfrm>
            <a:off x="6609354" y="4079910"/>
            <a:ext cx="101756" cy="506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10" idx="4"/>
          </p:cNvCxnSpPr>
          <p:nvPr/>
        </p:nvCxnSpPr>
        <p:spPr>
          <a:xfrm flipH="1">
            <a:off x="6805780" y="4079910"/>
            <a:ext cx="149014" cy="5275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10" idx="4"/>
          </p:cNvCxnSpPr>
          <p:nvPr/>
        </p:nvCxnSpPr>
        <p:spPr>
          <a:xfrm>
            <a:off x="6954794" y="4079910"/>
            <a:ext cx="0" cy="474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10" idx="4"/>
          </p:cNvCxnSpPr>
          <p:nvPr/>
        </p:nvCxnSpPr>
        <p:spPr>
          <a:xfrm>
            <a:off x="6954794" y="4079910"/>
            <a:ext cx="172721" cy="474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2" idx="4"/>
          </p:cNvCxnSpPr>
          <p:nvPr/>
        </p:nvCxnSpPr>
        <p:spPr>
          <a:xfrm flipH="1">
            <a:off x="7215878" y="4079910"/>
            <a:ext cx="84356" cy="474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2" idx="4"/>
          </p:cNvCxnSpPr>
          <p:nvPr/>
        </p:nvCxnSpPr>
        <p:spPr>
          <a:xfrm>
            <a:off x="7300234" y="4079910"/>
            <a:ext cx="91440" cy="44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13" idx="4"/>
          </p:cNvCxnSpPr>
          <p:nvPr/>
        </p:nvCxnSpPr>
        <p:spPr>
          <a:xfrm flipH="1">
            <a:off x="7554234" y="4079910"/>
            <a:ext cx="91440" cy="44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3" idx="4"/>
          </p:cNvCxnSpPr>
          <p:nvPr/>
        </p:nvCxnSpPr>
        <p:spPr>
          <a:xfrm>
            <a:off x="7645674" y="4079910"/>
            <a:ext cx="125306" cy="44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5" idx="4"/>
          </p:cNvCxnSpPr>
          <p:nvPr/>
        </p:nvCxnSpPr>
        <p:spPr>
          <a:xfrm flipH="1">
            <a:off x="7872323" y="4079910"/>
            <a:ext cx="152657" cy="44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15" idx="4"/>
          </p:cNvCxnSpPr>
          <p:nvPr/>
        </p:nvCxnSpPr>
        <p:spPr>
          <a:xfrm>
            <a:off x="8024980" y="4079910"/>
            <a:ext cx="0" cy="44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5" idx="4"/>
          </p:cNvCxnSpPr>
          <p:nvPr/>
        </p:nvCxnSpPr>
        <p:spPr>
          <a:xfrm>
            <a:off x="8024980" y="4079910"/>
            <a:ext cx="147913" cy="44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16" idx="4"/>
          </p:cNvCxnSpPr>
          <p:nvPr/>
        </p:nvCxnSpPr>
        <p:spPr>
          <a:xfrm flipH="1">
            <a:off x="8269077" y="4079910"/>
            <a:ext cx="101343" cy="44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16" idx="4"/>
          </p:cNvCxnSpPr>
          <p:nvPr/>
        </p:nvCxnSpPr>
        <p:spPr>
          <a:xfrm>
            <a:off x="8370420" y="4079910"/>
            <a:ext cx="91440" cy="4424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266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giocare per vincere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4273" y="3628857"/>
            <a:ext cx="5927109" cy="2780856"/>
          </a:xfrm>
        </p:spPr>
        <p:txBody>
          <a:bodyPr>
            <a:normAutofit/>
          </a:bodyPr>
          <a:lstStyle/>
          <a:p>
            <a:r>
              <a:rPr lang="it-IT" dirty="0" smtClean="0"/>
              <a:t>Un agente è un programma/mente che possiede qualche criterio per scegliere la mossa successiva</a:t>
            </a:r>
          </a:p>
          <a:p>
            <a:r>
              <a:rPr lang="it-IT" dirty="0" smtClean="0"/>
              <a:t>Possono essere istruzioni, intuizioni, riconoscimento di pattern, follia...</a:t>
            </a:r>
            <a:endParaRPr lang="it-IT" dirty="0"/>
          </a:p>
        </p:txBody>
      </p:sp>
      <p:grpSp>
        <p:nvGrpSpPr>
          <p:cNvPr id="44" name="Group 43"/>
          <p:cNvGrpSpPr/>
          <p:nvPr/>
        </p:nvGrpSpPr>
        <p:grpSpPr>
          <a:xfrm>
            <a:off x="7308113" y="3628857"/>
            <a:ext cx="3678864" cy="1976552"/>
            <a:chOff x="5408428" y="3077457"/>
            <a:chExt cx="3053432" cy="1529985"/>
          </a:xfrm>
        </p:grpSpPr>
        <p:sp>
          <p:nvSpPr>
            <p:cNvPr id="4" name="Flowchart: Connector 3"/>
            <p:cNvSpPr/>
            <p:nvPr/>
          </p:nvSpPr>
          <p:spPr>
            <a:xfrm>
              <a:off x="7036075" y="3077457"/>
              <a:ext cx="182880" cy="176106"/>
            </a:xfrm>
            <a:prstGeom prst="flowChartConnector">
              <a:avLst/>
            </a:prstGeom>
            <a:solidFill>
              <a:schemeClr val="accent2"/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5793168" y="3903804"/>
              <a:ext cx="528320" cy="176106"/>
              <a:chOff x="4704080" y="4636348"/>
              <a:chExt cx="528320" cy="176106"/>
            </a:xfrm>
          </p:grpSpPr>
          <p:sp>
            <p:nvSpPr>
              <p:cNvPr id="6" name="Flowchart: Connector 5"/>
              <p:cNvSpPr/>
              <p:nvPr/>
            </p:nvSpPr>
            <p:spPr>
              <a:xfrm>
                <a:off x="4704080" y="4636348"/>
                <a:ext cx="182880" cy="1761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7" name="Flowchart: Connector 6"/>
              <p:cNvSpPr/>
              <p:nvPr/>
            </p:nvSpPr>
            <p:spPr>
              <a:xfrm>
                <a:off x="5049520" y="4636348"/>
                <a:ext cx="182880" cy="1761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6517914" y="3903804"/>
              <a:ext cx="528320" cy="176106"/>
              <a:chOff x="4704080" y="4636348"/>
              <a:chExt cx="528320" cy="176106"/>
            </a:xfrm>
          </p:grpSpPr>
          <p:sp>
            <p:nvSpPr>
              <p:cNvPr id="9" name="Flowchart: Connector 8"/>
              <p:cNvSpPr/>
              <p:nvPr/>
            </p:nvSpPr>
            <p:spPr>
              <a:xfrm>
                <a:off x="4704080" y="4636348"/>
                <a:ext cx="182880" cy="176106"/>
              </a:xfrm>
              <a:prstGeom prst="flowChartConnector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0" name="Flowchart: Connector 9"/>
              <p:cNvSpPr/>
              <p:nvPr/>
            </p:nvSpPr>
            <p:spPr>
              <a:xfrm>
                <a:off x="5049520" y="4636348"/>
                <a:ext cx="182880" cy="1761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7208794" y="3903804"/>
              <a:ext cx="528320" cy="176106"/>
              <a:chOff x="4704080" y="4636348"/>
              <a:chExt cx="528320" cy="176106"/>
            </a:xfrm>
          </p:grpSpPr>
          <p:sp>
            <p:nvSpPr>
              <p:cNvPr id="12" name="Flowchart: Connector 11"/>
              <p:cNvSpPr/>
              <p:nvPr/>
            </p:nvSpPr>
            <p:spPr>
              <a:xfrm>
                <a:off x="4704080" y="4636348"/>
                <a:ext cx="182880" cy="1761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3" name="Flowchart: Connector 12"/>
              <p:cNvSpPr/>
              <p:nvPr/>
            </p:nvSpPr>
            <p:spPr>
              <a:xfrm>
                <a:off x="5049520" y="4636348"/>
                <a:ext cx="182880" cy="1761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7933540" y="3903804"/>
              <a:ext cx="528320" cy="176106"/>
              <a:chOff x="4704080" y="4636348"/>
              <a:chExt cx="528320" cy="176106"/>
            </a:xfrm>
          </p:grpSpPr>
          <p:sp>
            <p:nvSpPr>
              <p:cNvPr id="15" name="Flowchart: Connector 14"/>
              <p:cNvSpPr/>
              <p:nvPr/>
            </p:nvSpPr>
            <p:spPr>
              <a:xfrm>
                <a:off x="4704080" y="4636348"/>
                <a:ext cx="182880" cy="1761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6" name="Flowchart: Connector 15"/>
              <p:cNvSpPr/>
              <p:nvPr/>
            </p:nvSpPr>
            <p:spPr>
              <a:xfrm>
                <a:off x="5049520" y="4636348"/>
                <a:ext cx="182880" cy="176106"/>
              </a:xfrm>
              <a:prstGeom prst="flowChartConnector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cxnSp>
          <p:nvCxnSpPr>
            <p:cNvPr id="17" name="Straight Arrow Connector 16"/>
            <p:cNvCxnSpPr>
              <a:stCxn id="4" idx="4"/>
              <a:endCxn id="6" idx="0"/>
            </p:cNvCxnSpPr>
            <p:nvPr/>
          </p:nvCxnSpPr>
          <p:spPr>
            <a:xfrm flipH="1">
              <a:off x="5884608" y="3253563"/>
              <a:ext cx="1242907" cy="6502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4" idx="4"/>
              <a:endCxn id="7" idx="0"/>
            </p:cNvCxnSpPr>
            <p:nvPr/>
          </p:nvCxnSpPr>
          <p:spPr>
            <a:xfrm flipH="1">
              <a:off x="6230048" y="3253563"/>
              <a:ext cx="897467" cy="6502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>
              <a:stCxn id="4" idx="4"/>
              <a:endCxn id="9" idx="0"/>
            </p:cNvCxnSpPr>
            <p:nvPr/>
          </p:nvCxnSpPr>
          <p:spPr>
            <a:xfrm flipH="1">
              <a:off x="6609354" y="3253563"/>
              <a:ext cx="518161" cy="650241"/>
            </a:xfrm>
            <a:prstGeom prst="straightConnector1">
              <a:avLst/>
            </a:prstGeom>
            <a:ln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stCxn id="4" idx="4"/>
              <a:endCxn id="10" idx="0"/>
            </p:cNvCxnSpPr>
            <p:nvPr/>
          </p:nvCxnSpPr>
          <p:spPr>
            <a:xfrm flipH="1">
              <a:off x="6954794" y="3253563"/>
              <a:ext cx="172721" cy="6502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4"/>
              <a:endCxn id="12" idx="0"/>
            </p:cNvCxnSpPr>
            <p:nvPr/>
          </p:nvCxnSpPr>
          <p:spPr>
            <a:xfrm>
              <a:off x="7127515" y="3253563"/>
              <a:ext cx="172719" cy="6502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4" idx="4"/>
              <a:endCxn id="13" idx="0"/>
            </p:cNvCxnSpPr>
            <p:nvPr/>
          </p:nvCxnSpPr>
          <p:spPr>
            <a:xfrm>
              <a:off x="7127515" y="3253563"/>
              <a:ext cx="518159" cy="6502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4" idx="4"/>
              <a:endCxn id="15" idx="0"/>
            </p:cNvCxnSpPr>
            <p:nvPr/>
          </p:nvCxnSpPr>
          <p:spPr>
            <a:xfrm>
              <a:off x="7127515" y="3253563"/>
              <a:ext cx="897465" cy="6502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" idx="4"/>
              <a:endCxn id="16" idx="0"/>
            </p:cNvCxnSpPr>
            <p:nvPr/>
          </p:nvCxnSpPr>
          <p:spPr>
            <a:xfrm>
              <a:off x="7127515" y="3253563"/>
              <a:ext cx="1242905" cy="65024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6" idx="3"/>
            </p:cNvCxnSpPr>
            <p:nvPr/>
          </p:nvCxnSpPr>
          <p:spPr>
            <a:xfrm flipH="1">
              <a:off x="5408428" y="4054120"/>
              <a:ext cx="411522" cy="46826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6" idx="3"/>
            </p:cNvCxnSpPr>
            <p:nvPr/>
          </p:nvCxnSpPr>
          <p:spPr>
            <a:xfrm flipH="1">
              <a:off x="5546768" y="4054120"/>
              <a:ext cx="273182" cy="55332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6" idx="3"/>
            </p:cNvCxnSpPr>
            <p:nvPr/>
          </p:nvCxnSpPr>
          <p:spPr>
            <a:xfrm flipH="1">
              <a:off x="5793168" y="4054120"/>
              <a:ext cx="26782" cy="5320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7" idx="4"/>
            </p:cNvCxnSpPr>
            <p:nvPr/>
          </p:nvCxnSpPr>
          <p:spPr>
            <a:xfrm flipH="1">
              <a:off x="6138608" y="4079910"/>
              <a:ext cx="91440" cy="4989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7" idx="4"/>
            </p:cNvCxnSpPr>
            <p:nvPr/>
          </p:nvCxnSpPr>
          <p:spPr>
            <a:xfrm>
              <a:off x="6230048" y="4079910"/>
              <a:ext cx="86361" cy="474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9" idx="4"/>
            </p:cNvCxnSpPr>
            <p:nvPr/>
          </p:nvCxnSpPr>
          <p:spPr>
            <a:xfrm flipH="1">
              <a:off x="6548706" y="4079910"/>
              <a:ext cx="60648" cy="474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9" idx="4"/>
            </p:cNvCxnSpPr>
            <p:nvPr/>
          </p:nvCxnSpPr>
          <p:spPr>
            <a:xfrm>
              <a:off x="6609354" y="4079910"/>
              <a:ext cx="101756" cy="5062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0" idx="4"/>
            </p:cNvCxnSpPr>
            <p:nvPr/>
          </p:nvCxnSpPr>
          <p:spPr>
            <a:xfrm flipH="1">
              <a:off x="6805780" y="4079910"/>
              <a:ext cx="149014" cy="52753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0" idx="4"/>
            </p:cNvCxnSpPr>
            <p:nvPr/>
          </p:nvCxnSpPr>
          <p:spPr>
            <a:xfrm>
              <a:off x="6954794" y="4079910"/>
              <a:ext cx="0" cy="474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0" idx="4"/>
            </p:cNvCxnSpPr>
            <p:nvPr/>
          </p:nvCxnSpPr>
          <p:spPr>
            <a:xfrm>
              <a:off x="6954794" y="4079910"/>
              <a:ext cx="172721" cy="474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2" idx="4"/>
            </p:cNvCxnSpPr>
            <p:nvPr/>
          </p:nvCxnSpPr>
          <p:spPr>
            <a:xfrm flipH="1">
              <a:off x="7215878" y="4079910"/>
              <a:ext cx="84356" cy="47413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12" idx="4"/>
            </p:cNvCxnSpPr>
            <p:nvPr/>
          </p:nvCxnSpPr>
          <p:spPr>
            <a:xfrm>
              <a:off x="7300234" y="4079910"/>
              <a:ext cx="91440" cy="442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13" idx="4"/>
            </p:cNvCxnSpPr>
            <p:nvPr/>
          </p:nvCxnSpPr>
          <p:spPr>
            <a:xfrm flipH="1">
              <a:off x="7554234" y="4079910"/>
              <a:ext cx="91440" cy="442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13" idx="4"/>
            </p:cNvCxnSpPr>
            <p:nvPr/>
          </p:nvCxnSpPr>
          <p:spPr>
            <a:xfrm>
              <a:off x="7645674" y="4079910"/>
              <a:ext cx="125306" cy="442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15" idx="4"/>
            </p:cNvCxnSpPr>
            <p:nvPr/>
          </p:nvCxnSpPr>
          <p:spPr>
            <a:xfrm flipH="1">
              <a:off x="7872323" y="4079910"/>
              <a:ext cx="152657" cy="442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>
              <a:stCxn id="15" idx="4"/>
            </p:cNvCxnSpPr>
            <p:nvPr/>
          </p:nvCxnSpPr>
          <p:spPr>
            <a:xfrm>
              <a:off x="8024980" y="4079910"/>
              <a:ext cx="0" cy="442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15" idx="4"/>
            </p:cNvCxnSpPr>
            <p:nvPr/>
          </p:nvCxnSpPr>
          <p:spPr>
            <a:xfrm>
              <a:off x="8024980" y="4079910"/>
              <a:ext cx="147913" cy="442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6" idx="4"/>
            </p:cNvCxnSpPr>
            <p:nvPr/>
          </p:nvCxnSpPr>
          <p:spPr>
            <a:xfrm flipH="1">
              <a:off x="8269077" y="4079910"/>
              <a:ext cx="101343" cy="442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16" idx="4"/>
            </p:cNvCxnSpPr>
            <p:nvPr/>
          </p:nvCxnSpPr>
          <p:spPr>
            <a:xfrm>
              <a:off x="8370420" y="4079910"/>
              <a:ext cx="91440" cy="4424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Content Placeholder 2"/>
          <p:cNvSpPr txBox="1">
            <a:spLocks/>
          </p:cNvSpPr>
          <p:nvPr/>
        </p:nvSpPr>
        <p:spPr>
          <a:xfrm>
            <a:off x="1308127" y="2024507"/>
            <a:ext cx="9905999" cy="1676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smtClean="0"/>
              <a:t>Come gioca a go/scacchi/risiko/poker/... una mente umana?</a:t>
            </a:r>
          </a:p>
          <a:p>
            <a:r>
              <a:rPr lang="it-IT" dirty="0" smtClean="0"/>
              <a:t>Situazione, mosse possibili, nuove situazioni: un gioco è un grafo</a:t>
            </a:r>
          </a:p>
        </p:txBody>
      </p:sp>
    </p:spTree>
    <p:extLst>
      <p:ext uri="{BB962C8B-B14F-4D97-AF65-F5344CB8AC3E}">
        <p14:creationId xmlns:p14="http://schemas.microsoft.com/office/powerpoint/2010/main" val="488541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albero delle ipotesi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62258"/>
            <a:ext cx="9905999" cy="3541714"/>
          </a:xfrm>
        </p:spPr>
        <p:txBody>
          <a:bodyPr/>
          <a:lstStyle/>
          <a:p>
            <a:r>
              <a:rPr lang="it-IT" dirty="0" smtClean="0"/>
              <a:t>Prima di decidere la mia mossa, immagino diversi scenari</a:t>
            </a:r>
            <a:endParaRPr lang="it-IT" dirty="0"/>
          </a:p>
        </p:txBody>
      </p:sp>
      <p:sp>
        <p:nvSpPr>
          <p:cNvPr id="4" name="Flowchart: Connector 3"/>
          <p:cNvSpPr/>
          <p:nvPr/>
        </p:nvSpPr>
        <p:spPr>
          <a:xfrm>
            <a:off x="4672288" y="2834556"/>
            <a:ext cx="389358" cy="371659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A</a:t>
            </a:r>
          </a:p>
        </p:txBody>
      </p:sp>
      <p:sp>
        <p:nvSpPr>
          <p:cNvPr id="5" name="Flowchart: Connector 4"/>
          <p:cNvSpPr/>
          <p:nvPr/>
        </p:nvSpPr>
        <p:spPr>
          <a:xfrm>
            <a:off x="4282930" y="3487549"/>
            <a:ext cx="389358" cy="3716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B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5067545" y="3487550"/>
            <a:ext cx="389358" cy="3716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546497" y="4206751"/>
            <a:ext cx="389358" cy="371659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D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160765" y="4207023"/>
            <a:ext cx="389358" cy="371659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G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6003569" y="4206750"/>
            <a:ext cx="389358" cy="371659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N</a:t>
            </a:r>
          </a:p>
        </p:txBody>
      </p:sp>
      <p:sp>
        <p:nvSpPr>
          <p:cNvPr id="10" name="Flowchart: Connector 9"/>
          <p:cNvSpPr/>
          <p:nvPr/>
        </p:nvSpPr>
        <p:spPr>
          <a:xfrm>
            <a:off x="3299456" y="4926225"/>
            <a:ext cx="389358" cy="3716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3853996" y="4926225"/>
            <a:ext cx="389358" cy="3716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F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4775033" y="4206752"/>
            <a:ext cx="389358" cy="371659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5389301" y="4206751"/>
            <a:ext cx="389358" cy="371659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K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5292318" y="4926225"/>
            <a:ext cx="389358" cy="3716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</a:t>
            </a:r>
          </a:p>
        </p:txBody>
      </p:sp>
      <p:sp>
        <p:nvSpPr>
          <p:cNvPr id="15" name="Flowchart: Connector 14"/>
          <p:cNvSpPr/>
          <p:nvPr/>
        </p:nvSpPr>
        <p:spPr>
          <a:xfrm>
            <a:off x="5846858" y="4926225"/>
            <a:ext cx="389358" cy="3716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M</a:t>
            </a:r>
          </a:p>
        </p:txBody>
      </p:sp>
      <p:sp>
        <p:nvSpPr>
          <p:cNvPr id="16" name="Flowchart: Connector 15"/>
          <p:cNvSpPr/>
          <p:nvPr/>
        </p:nvSpPr>
        <p:spPr>
          <a:xfrm>
            <a:off x="4737778" y="4926225"/>
            <a:ext cx="389358" cy="3716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7" name="Flowchart: Connector 16"/>
          <p:cNvSpPr/>
          <p:nvPr/>
        </p:nvSpPr>
        <p:spPr>
          <a:xfrm>
            <a:off x="4737778" y="5649820"/>
            <a:ext cx="389358" cy="371659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J</a:t>
            </a:r>
          </a:p>
        </p:txBody>
      </p:sp>
      <p:cxnSp>
        <p:nvCxnSpPr>
          <p:cNvPr id="19" name="Straight Arrow Connector 18"/>
          <p:cNvCxnSpPr>
            <a:stCxn id="4" idx="3"/>
            <a:endCxn id="5" idx="0"/>
          </p:cNvCxnSpPr>
          <p:nvPr/>
        </p:nvCxnSpPr>
        <p:spPr>
          <a:xfrm flipH="1">
            <a:off x="4477609" y="3151787"/>
            <a:ext cx="251699" cy="335762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4" idx="5"/>
            <a:endCxn id="6" idx="0"/>
          </p:cNvCxnSpPr>
          <p:nvPr/>
        </p:nvCxnSpPr>
        <p:spPr>
          <a:xfrm>
            <a:off x="5004626" y="3151787"/>
            <a:ext cx="257598" cy="335763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5" idx="3"/>
            <a:endCxn id="7" idx="0"/>
          </p:cNvCxnSpPr>
          <p:nvPr/>
        </p:nvCxnSpPr>
        <p:spPr>
          <a:xfrm flipH="1">
            <a:off x="3741176" y="3804780"/>
            <a:ext cx="598774" cy="401971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5" idx="4"/>
            <a:endCxn id="8" idx="0"/>
          </p:cNvCxnSpPr>
          <p:nvPr/>
        </p:nvCxnSpPr>
        <p:spPr>
          <a:xfrm flipH="1">
            <a:off x="4355444" y="3859208"/>
            <a:ext cx="122165" cy="347815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6" idx="3"/>
            <a:endCxn id="12" idx="0"/>
          </p:cNvCxnSpPr>
          <p:nvPr/>
        </p:nvCxnSpPr>
        <p:spPr>
          <a:xfrm flipH="1">
            <a:off x="4969712" y="3804781"/>
            <a:ext cx="154853" cy="401971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6" idx="5"/>
            <a:endCxn id="13" idx="0"/>
          </p:cNvCxnSpPr>
          <p:nvPr/>
        </p:nvCxnSpPr>
        <p:spPr>
          <a:xfrm>
            <a:off x="5399883" y="3804781"/>
            <a:ext cx="184097" cy="40197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6"/>
            <a:endCxn id="9" idx="0"/>
          </p:cNvCxnSpPr>
          <p:nvPr/>
        </p:nvCxnSpPr>
        <p:spPr>
          <a:xfrm>
            <a:off x="5456903" y="3673380"/>
            <a:ext cx="741345" cy="53337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7" idx="3"/>
            <a:endCxn id="10" idx="0"/>
          </p:cNvCxnSpPr>
          <p:nvPr/>
        </p:nvCxnSpPr>
        <p:spPr>
          <a:xfrm flipH="1">
            <a:off x="3494135" y="4523982"/>
            <a:ext cx="109382" cy="402243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7" idx="5"/>
            <a:endCxn id="11" idx="0"/>
          </p:cNvCxnSpPr>
          <p:nvPr/>
        </p:nvCxnSpPr>
        <p:spPr>
          <a:xfrm>
            <a:off x="3878835" y="4523982"/>
            <a:ext cx="169840" cy="402243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2" idx="4"/>
            <a:endCxn id="16" idx="0"/>
          </p:cNvCxnSpPr>
          <p:nvPr/>
        </p:nvCxnSpPr>
        <p:spPr>
          <a:xfrm flipH="1">
            <a:off x="4932457" y="4578411"/>
            <a:ext cx="37255" cy="347814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6" idx="4"/>
            <a:endCxn id="17" idx="0"/>
          </p:cNvCxnSpPr>
          <p:nvPr/>
        </p:nvCxnSpPr>
        <p:spPr>
          <a:xfrm>
            <a:off x="4932457" y="5297884"/>
            <a:ext cx="0" cy="351936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3" idx="4"/>
            <a:endCxn id="14" idx="0"/>
          </p:cNvCxnSpPr>
          <p:nvPr/>
        </p:nvCxnSpPr>
        <p:spPr>
          <a:xfrm flipH="1">
            <a:off x="5486997" y="4578410"/>
            <a:ext cx="96983" cy="347815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13" idx="5"/>
            <a:endCxn id="15" idx="0"/>
          </p:cNvCxnSpPr>
          <p:nvPr/>
        </p:nvCxnSpPr>
        <p:spPr>
          <a:xfrm>
            <a:off x="5721639" y="4523982"/>
            <a:ext cx="319898" cy="402243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Flowchart: Connector 50"/>
          <p:cNvSpPr/>
          <p:nvPr/>
        </p:nvSpPr>
        <p:spPr>
          <a:xfrm>
            <a:off x="6037531" y="3491528"/>
            <a:ext cx="389358" cy="37165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</a:t>
            </a:r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2" name="Flowchart: Connector 51"/>
          <p:cNvSpPr/>
          <p:nvPr/>
        </p:nvSpPr>
        <p:spPr>
          <a:xfrm>
            <a:off x="6663702" y="4207260"/>
            <a:ext cx="389358" cy="371659"/>
          </a:xfrm>
          <a:prstGeom prst="flowChartConnector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P</a:t>
            </a:r>
          </a:p>
        </p:txBody>
      </p:sp>
      <p:cxnSp>
        <p:nvCxnSpPr>
          <p:cNvPr id="54" name="Straight Arrow Connector 53"/>
          <p:cNvCxnSpPr>
            <a:stCxn id="4" idx="6"/>
            <a:endCxn id="51" idx="1"/>
          </p:cNvCxnSpPr>
          <p:nvPr/>
        </p:nvCxnSpPr>
        <p:spPr>
          <a:xfrm>
            <a:off x="5061646" y="3020386"/>
            <a:ext cx="1032905" cy="525570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51" idx="5"/>
            <a:endCxn id="52" idx="0"/>
          </p:cNvCxnSpPr>
          <p:nvPr/>
        </p:nvCxnSpPr>
        <p:spPr>
          <a:xfrm>
            <a:off x="6369869" y="3808759"/>
            <a:ext cx="488512" cy="398501"/>
          </a:xfrm>
          <a:prstGeom prst="straightConnector1">
            <a:avLst/>
          </a:prstGeom>
          <a:ln>
            <a:solidFill>
              <a:schemeClr val="tx1">
                <a:lumMod val="9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75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50021"/>
                                      </p:to>
                                    </p:animClr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albero delle ipotesi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62258"/>
            <a:ext cx="9905999" cy="3541714"/>
          </a:xfrm>
        </p:spPr>
        <p:txBody>
          <a:bodyPr/>
          <a:lstStyle/>
          <a:p>
            <a:r>
              <a:rPr lang="it-IT" dirty="0" smtClean="0"/>
              <a:t>Prima di decidere la mia mossa, immagino diversi scenari</a:t>
            </a:r>
          </a:p>
          <a:p>
            <a:r>
              <a:rPr lang="it-IT" dirty="0" smtClean="0"/>
              <a:t>Non è l’albero </a:t>
            </a:r>
            <a:r>
              <a:rPr lang="it-IT" dirty="0" smtClean="0"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completo</a:t>
            </a:r>
          </a:p>
          <a:p>
            <a:r>
              <a:rPr lang="it-IT" dirty="0" smtClean="0"/>
              <a:t>Non arriva fino alle foglie</a:t>
            </a:r>
          </a:p>
          <a:p>
            <a:r>
              <a:rPr lang="it-IT" dirty="0" smtClean="0"/>
              <a:t>Non ho garanzia che azzurro vinca...</a:t>
            </a:r>
          </a:p>
          <a:p>
            <a:r>
              <a:rPr lang="it-IT" dirty="0" smtClean="0"/>
              <a:t>...né che rosso perda</a:t>
            </a:r>
            <a:endParaRPr lang="it-IT" dirty="0"/>
          </a:p>
        </p:txBody>
      </p:sp>
      <p:grpSp>
        <p:nvGrpSpPr>
          <p:cNvPr id="18" name="Group 17"/>
          <p:cNvGrpSpPr/>
          <p:nvPr/>
        </p:nvGrpSpPr>
        <p:grpSpPr>
          <a:xfrm>
            <a:off x="3299456" y="2834556"/>
            <a:ext cx="3753604" cy="3186923"/>
            <a:chOff x="3299456" y="2834556"/>
            <a:chExt cx="3753604" cy="3186923"/>
          </a:xfrm>
        </p:grpSpPr>
        <p:sp>
          <p:nvSpPr>
            <p:cNvPr id="4" name="Flowchart: Connector 3"/>
            <p:cNvSpPr/>
            <p:nvPr/>
          </p:nvSpPr>
          <p:spPr>
            <a:xfrm>
              <a:off x="4672288" y="2834556"/>
              <a:ext cx="389358" cy="371659"/>
            </a:xfrm>
            <a:prstGeom prst="flowChartConnector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A</a:t>
              </a:r>
            </a:p>
          </p:txBody>
        </p:sp>
        <p:sp>
          <p:nvSpPr>
            <p:cNvPr id="5" name="Flowchart: Connector 4"/>
            <p:cNvSpPr/>
            <p:nvPr/>
          </p:nvSpPr>
          <p:spPr>
            <a:xfrm>
              <a:off x="4282930" y="3487549"/>
              <a:ext cx="389358" cy="371659"/>
            </a:xfrm>
            <a:prstGeom prst="flowChartConnector">
              <a:avLst/>
            </a:prstGeom>
            <a:solidFill>
              <a:srgbClr val="A500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B</a:t>
              </a:r>
              <a:endPara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6" name="Flowchart: Connector 5"/>
            <p:cNvSpPr/>
            <p:nvPr/>
          </p:nvSpPr>
          <p:spPr>
            <a:xfrm>
              <a:off x="5067545" y="3487550"/>
              <a:ext cx="389358" cy="371659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C</a:t>
              </a:r>
              <a:endPara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7" name="Flowchart: Connector 6"/>
            <p:cNvSpPr/>
            <p:nvPr/>
          </p:nvSpPr>
          <p:spPr>
            <a:xfrm>
              <a:off x="3546497" y="4206751"/>
              <a:ext cx="389358" cy="371659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D</a:t>
              </a:r>
              <a:endPara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8" name="Flowchart: Connector 7"/>
            <p:cNvSpPr/>
            <p:nvPr/>
          </p:nvSpPr>
          <p:spPr>
            <a:xfrm>
              <a:off x="4160765" y="4207023"/>
              <a:ext cx="389358" cy="371659"/>
            </a:xfrm>
            <a:prstGeom prst="flowChartConnector">
              <a:avLst/>
            </a:prstGeom>
            <a:solidFill>
              <a:srgbClr val="A5002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G</a:t>
              </a:r>
              <a:endPara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9" name="Flowchart: Connector 8"/>
            <p:cNvSpPr/>
            <p:nvPr/>
          </p:nvSpPr>
          <p:spPr>
            <a:xfrm>
              <a:off x="6003569" y="4206750"/>
              <a:ext cx="389358" cy="371659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N</a:t>
              </a:r>
            </a:p>
          </p:txBody>
        </p:sp>
        <p:sp>
          <p:nvSpPr>
            <p:cNvPr id="10" name="Flowchart: Connector 9"/>
            <p:cNvSpPr/>
            <p:nvPr/>
          </p:nvSpPr>
          <p:spPr>
            <a:xfrm>
              <a:off x="3299456" y="4926225"/>
              <a:ext cx="389358" cy="371659"/>
            </a:xfrm>
            <a:prstGeom prst="flowChartConnector">
              <a:avLst/>
            </a:prstGeom>
            <a:solidFill>
              <a:srgbClr val="A500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E</a:t>
              </a:r>
            </a:p>
          </p:txBody>
        </p:sp>
        <p:sp>
          <p:nvSpPr>
            <p:cNvPr id="11" name="Flowchart: Connector 10"/>
            <p:cNvSpPr/>
            <p:nvPr/>
          </p:nvSpPr>
          <p:spPr>
            <a:xfrm>
              <a:off x="3853996" y="4926225"/>
              <a:ext cx="389358" cy="371659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F</a:t>
              </a:r>
            </a:p>
          </p:txBody>
        </p:sp>
        <p:sp>
          <p:nvSpPr>
            <p:cNvPr id="12" name="Flowchart: Connector 11"/>
            <p:cNvSpPr/>
            <p:nvPr/>
          </p:nvSpPr>
          <p:spPr>
            <a:xfrm>
              <a:off x="4775033" y="4206752"/>
              <a:ext cx="389358" cy="371659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H</a:t>
              </a:r>
            </a:p>
          </p:txBody>
        </p:sp>
        <p:sp>
          <p:nvSpPr>
            <p:cNvPr id="13" name="Flowchart: Connector 12"/>
            <p:cNvSpPr/>
            <p:nvPr/>
          </p:nvSpPr>
          <p:spPr>
            <a:xfrm>
              <a:off x="5389301" y="4206751"/>
              <a:ext cx="389358" cy="371659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K</a:t>
              </a:r>
              <a:endPara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14" name="Flowchart: Connector 13"/>
            <p:cNvSpPr/>
            <p:nvPr/>
          </p:nvSpPr>
          <p:spPr>
            <a:xfrm>
              <a:off x="5292318" y="4926225"/>
              <a:ext cx="389358" cy="371659"/>
            </a:xfrm>
            <a:prstGeom prst="flowChartConnector">
              <a:avLst/>
            </a:prstGeom>
            <a:solidFill>
              <a:srgbClr val="A500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L</a:t>
              </a:r>
            </a:p>
          </p:txBody>
        </p:sp>
        <p:sp>
          <p:nvSpPr>
            <p:cNvPr id="15" name="Flowchart: Connector 14"/>
            <p:cNvSpPr/>
            <p:nvPr/>
          </p:nvSpPr>
          <p:spPr>
            <a:xfrm>
              <a:off x="5846858" y="4926225"/>
              <a:ext cx="389358" cy="371659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M</a:t>
              </a:r>
            </a:p>
          </p:txBody>
        </p:sp>
        <p:sp>
          <p:nvSpPr>
            <p:cNvPr id="16" name="Flowchart: Connector 15"/>
            <p:cNvSpPr/>
            <p:nvPr/>
          </p:nvSpPr>
          <p:spPr>
            <a:xfrm>
              <a:off x="4737778" y="4926225"/>
              <a:ext cx="389358" cy="371659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I</a:t>
              </a:r>
            </a:p>
          </p:txBody>
        </p:sp>
        <p:sp>
          <p:nvSpPr>
            <p:cNvPr id="17" name="Flowchart: Connector 16"/>
            <p:cNvSpPr/>
            <p:nvPr/>
          </p:nvSpPr>
          <p:spPr>
            <a:xfrm>
              <a:off x="4737778" y="5649820"/>
              <a:ext cx="389358" cy="371659"/>
            </a:xfrm>
            <a:prstGeom prst="flowChartConnector">
              <a:avLst/>
            </a:prstGeom>
            <a:solidFill>
              <a:schemeClr val="accent2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J</a:t>
              </a:r>
            </a:p>
          </p:txBody>
        </p:sp>
        <p:cxnSp>
          <p:nvCxnSpPr>
            <p:cNvPr id="19" name="Straight Arrow Connector 18"/>
            <p:cNvCxnSpPr>
              <a:stCxn id="4" idx="3"/>
              <a:endCxn id="5" idx="0"/>
            </p:cNvCxnSpPr>
            <p:nvPr/>
          </p:nvCxnSpPr>
          <p:spPr>
            <a:xfrm flipH="1">
              <a:off x="4477609" y="3151787"/>
              <a:ext cx="251699" cy="335762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4" idx="5"/>
              <a:endCxn id="6" idx="0"/>
            </p:cNvCxnSpPr>
            <p:nvPr/>
          </p:nvCxnSpPr>
          <p:spPr>
            <a:xfrm>
              <a:off x="5004626" y="3151787"/>
              <a:ext cx="257598" cy="335763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5" idx="3"/>
              <a:endCxn id="7" idx="0"/>
            </p:cNvCxnSpPr>
            <p:nvPr/>
          </p:nvCxnSpPr>
          <p:spPr>
            <a:xfrm flipH="1">
              <a:off x="3741176" y="3804780"/>
              <a:ext cx="598774" cy="401971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5" idx="4"/>
              <a:endCxn id="8" idx="0"/>
            </p:cNvCxnSpPr>
            <p:nvPr/>
          </p:nvCxnSpPr>
          <p:spPr>
            <a:xfrm flipH="1">
              <a:off x="4355444" y="3859208"/>
              <a:ext cx="122165" cy="347815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6" idx="3"/>
              <a:endCxn id="12" idx="0"/>
            </p:cNvCxnSpPr>
            <p:nvPr/>
          </p:nvCxnSpPr>
          <p:spPr>
            <a:xfrm flipH="1">
              <a:off x="4969712" y="3804781"/>
              <a:ext cx="154853" cy="401971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6" idx="5"/>
              <a:endCxn id="13" idx="0"/>
            </p:cNvCxnSpPr>
            <p:nvPr/>
          </p:nvCxnSpPr>
          <p:spPr>
            <a:xfrm>
              <a:off x="5399883" y="3804781"/>
              <a:ext cx="184097" cy="401970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6" idx="6"/>
              <a:endCxn id="9" idx="0"/>
            </p:cNvCxnSpPr>
            <p:nvPr/>
          </p:nvCxnSpPr>
          <p:spPr>
            <a:xfrm>
              <a:off x="5456903" y="3673380"/>
              <a:ext cx="741345" cy="533370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>
              <a:stCxn id="7" idx="3"/>
              <a:endCxn id="10" idx="0"/>
            </p:cNvCxnSpPr>
            <p:nvPr/>
          </p:nvCxnSpPr>
          <p:spPr>
            <a:xfrm flipH="1">
              <a:off x="3494135" y="4523982"/>
              <a:ext cx="109382" cy="402243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7" idx="5"/>
              <a:endCxn id="11" idx="0"/>
            </p:cNvCxnSpPr>
            <p:nvPr/>
          </p:nvCxnSpPr>
          <p:spPr>
            <a:xfrm>
              <a:off x="3878835" y="4523982"/>
              <a:ext cx="169840" cy="402243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12" idx="4"/>
              <a:endCxn id="16" idx="0"/>
            </p:cNvCxnSpPr>
            <p:nvPr/>
          </p:nvCxnSpPr>
          <p:spPr>
            <a:xfrm flipH="1">
              <a:off x="4932457" y="4578411"/>
              <a:ext cx="37255" cy="347814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16" idx="4"/>
              <a:endCxn id="17" idx="0"/>
            </p:cNvCxnSpPr>
            <p:nvPr/>
          </p:nvCxnSpPr>
          <p:spPr>
            <a:xfrm>
              <a:off x="4932457" y="5297884"/>
              <a:ext cx="0" cy="351936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13" idx="4"/>
              <a:endCxn id="14" idx="0"/>
            </p:cNvCxnSpPr>
            <p:nvPr/>
          </p:nvCxnSpPr>
          <p:spPr>
            <a:xfrm flipH="1">
              <a:off x="5486997" y="4578410"/>
              <a:ext cx="96983" cy="347815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13" idx="5"/>
              <a:endCxn id="15" idx="0"/>
            </p:cNvCxnSpPr>
            <p:nvPr/>
          </p:nvCxnSpPr>
          <p:spPr>
            <a:xfrm>
              <a:off x="5721639" y="4523982"/>
              <a:ext cx="319898" cy="402243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Flowchart: Connector 50"/>
            <p:cNvSpPr/>
            <p:nvPr/>
          </p:nvSpPr>
          <p:spPr>
            <a:xfrm>
              <a:off x="6037531" y="3491528"/>
              <a:ext cx="389358" cy="371659"/>
            </a:xfrm>
            <a:prstGeom prst="flowChartConnector">
              <a:avLst/>
            </a:prstGeom>
            <a:solidFill>
              <a:srgbClr val="A500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O</a:t>
              </a:r>
              <a:endParaRPr lang="it-IT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52" name="Flowchart: Connector 51"/>
            <p:cNvSpPr/>
            <p:nvPr/>
          </p:nvSpPr>
          <p:spPr>
            <a:xfrm>
              <a:off x="6663702" y="4207260"/>
              <a:ext cx="389358" cy="371659"/>
            </a:xfrm>
            <a:prstGeom prst="flowChartConnector">
              <a:avLst/>
            </a:prstGeom>
            <a:solidFill>
              <a:srgbClr val="A50021"/>
            </a:solidFill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 Black" panose="020B0A04020102020204" pitchFamily="34" charset="0"/>
                </a:rPr>
                <a:t>P</a:t>
              </a:r>
            </a:p>
          </p:txBody>
        </p:sp>
        <p:cxnSp>
          <p:nvCxnSpPr>
            <p:cNvPr id="54" name="Straight Arrow Connector 53"/>
            <p:cNvCxnSpPr>
              <a:stCxn id="4" idx="6"/>
              <a:endCxn id="51" idx="1"/>
            </p:cNvCxnSpPr>
            <p:nvPr/>
          </p:nvCxnSpPr>
          <p:spPr>
            <a:xfrm>
              <a:off x="5061646" y="3020386"/>
              <a:ext cx="1032905" cy="525570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51" idx="5"/>
              <a:endCxn id="52" idx="0"/>
            </p:cNvCxnSpPr>
            <p:nvPr/>
          </p:nvCxnSpPr>
          <p:spPr>
            <a:xfrm>
              <a:off x="6369869" y="3808759"/>
              <a:ext cx="488512" cy="398501"/>
            </a:xfrm>
            <a:prstGeom prst="straightConnector1">
              <a:avLst/>
            </a:prstGeom>
            <a:ln>
              <a:solidFill>
                <a:schemeClr val="tx1">
                  <a:lumMod val="9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7787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quattro ingredienti</a:t>
            </a:r>
            <a:endParaRPr lang="it-I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95235"/>
            <a:ext cx="9905999" cy="42751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it-IT" sz="2600" b="1" dirty="0" smtClean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Value</a:t>
            </a:r>
            <a:r>
              <a:rPr lang="it-IT" dirty="0" smtClean="0"/>
              <a:t>: una stima della bontà delle posizioni</a:t>
            </a:r>
          </a:p>
          <a:p>
            <a:pPr marL="0" indent="0">
              <a:buNone/>
            </a:pPr>
            <a:endParaRPr lang="it-IT" sz="1600" dirty="0" smtClean="0"/>
          </a:p>
          <a:p>
            <a:r>
              <a:rPr lang="it-IT" sz="2600" b="1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Policy</a:t>
            </a:r>
            <a:r>
              <a:rPr lang="it-IT" dirty="0" smtClean="0"/>
              <a:t>: una classificazione delle mosse per priorità di analisi</a:t>
            </a:r>
          </a:p>
          <a:p>
            <a:pPr marL="0" indent="0">
              <a:buNone/>
            </a:pPr>
            <a:endParaRPr lang="it-IT" sz="1600" dirty="0" smtClean="0"/>
          </a:p>
          <a:p>
            <a:r>
              <a:rPr lang="it-IT" sz="2600" b="1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Urgency</a:t>
            </a:r>
            <a:r>
              <a:rPr lang="it-IT" dirty="0" smtClean="0"/>
              <a:t>: un criterio per decidere dove espandere l’albero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sz="2600" b="1" dirty="0">
                <a:solidFill>
                  <a:schemeClr val="accent2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Assessment</a:t>
            </a:r>
            <a:r>
              <a:rPr lang="it-IT" dirty="0" smtClean="0"/>
              <a:t>: un criterio per scegliere la mossa da fare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Flowchart: Connector 3"/>
          <p:cNvSpPr/>
          <p:nvPr/>
        </p:nvSpPr>
        <p:spPr>
          <a:xfrm>
            <a:off x="1917290" y="2383339"/>
            <a:ext cx="312666" cy="3126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707804" y="2548521"/>
            <a:ext cx="1362751" cy="1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74836" y="2383339"/>
            <a:ext cx="7777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>
                <a:solidFill>
                  <a:schemeClr val="accent2"/>
                </a:solidFill>
              </a:rPr>
              <a:t>72%</a:t>
            </a:r>
            <a:endParaRPr lang="it-IT" sz="2400" dirty="0">
              <a:solidFill>
                <a:schemeClr val="accent2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1917290" y="3377708"/>
            <a:ext cx="312666" cy="312665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707804" y="3542890"/>
            <a:ext cx="1362751" cy="1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74836" y="3377708"/>
            <a:ext cx="586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chemeClr val="accent2"/>
                </a:solidFill>
              </a:rPr>
              <a:t>C2 (34%), D3 (27%), D4 (19%), ...</a:t>
            </a:r>
            <a:endParaRPr lang="it-IT" sz="2400" dirty="0">
              <a:solidFill>
                <a:schemeClr val="accent2"/>
              </a:solidFill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52" y="4266862"/>
            <a:ext cx="996141" cy="866690"/>
          </a:xfrm>
          <a:prstGeom prst="rect">
            <a:avLst/>
          </a:prstGeom>
        </p:spPr>
      </p:pic>
      <p:cxnSp>
        <p:nvCxnSpPr>
          <p:cNvPr id="48" name="Straight Arrow Connector 47"/>
          <p:cNvCxnSpPr/>
          <p:nvPr/>
        </p:nvCxnSpPr>
        <p:spPr>
          <a:xfrm flipV="1">
            <a:off x="2707804" y="4688409"/>
            <a:ext cx="1362751" cy="1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836" y="4236392"/>
            <a:ext cx="1039061" cy="90403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552" y="5424997"/>
            <a:ext cx="996141" cy="866690"/>
          </a:xfrm>
          <a:prstGeom prst="rect">
            <a:avLst/>
          </a:prstGeom>
        </p:spPr>
      </p:pic>
      <p:cxnSp>
        <p:nvCxnSpPr>
          <p:cNvPr id="87" name="Straight Arrow Connector 86"/>
          <p:cNvCxnSpPr/>
          <p:nvPr/>
        </p:nvCxnSpPr>
        <p:spPr>
          <a:xfrm flipV="1">
            <a:off x="2707804" y="5846544"/>
            <a:ext cx="1362751" cy="117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8" name="Picture 8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2583" y="5407190"/>
            <a:ext cx="1091314" cy="9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8" grpId="0"/>
      <p:bldP spid="9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1113</TotalTime>
  <Words>899</Words>
  <Application>Microsoft Office PowerPoint</Application>
  <PresentationFormat>Widescreen</PresentationFormat>
  <Paragraphs>175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Aharoni</vt:lpstr>
      <vt:lpstr>Arial</vt:lpstr>
      <vt:lpstr>Arial Black</vt:lpstr>
      <vt:lpstr>Berlin Sans FB Demi</vt:lpstr>
      <vt:lpstr>Georgia</vt:lpstr>
      <vt:lpstr>Trebuchet MS</vt:lpstr>
      <vt:lpstr>Tw Cen MT</vt:lpstr>
      <vt:lpstr>Circuit</vt:lpstr>
      <vt:lpstr>AlphaGo e famiglia</vt:lpstr>
      <vt:lpstr>Here comes google deepmind</vt:lpstr>
      <vt:lpstr>unsupervised, not magic</vt:lpstr>
      <vt:lpstr>imparare a giocare</vt:lpstr>
      <vt:lpstr>giocare per vincere</vt:lpstr>
      <vt:lpstr>giocare per vincere</vt:lpstr>
      <vt:lpstr>albero delle ipotesi</vt:lpstr>
      <vt:lpstr>albero delle ipotesi</vt:lpstr>
      <vt:lpstr>quattro ingredienti</vt:lpstr>
      <vt:lpstr>value</vt:lpstr>
      <vt:lpstr>policy</vt:lpstr>
      <vt:lpstr>Urgency</vt:lpstr>
      <vt:lpstr>Assessment</vt:lpstr>
      <vt:lpstr>Rete neurale: value</vt:lpstr>
      <vt:lpstr>rete neurale: policy</vt:lpstr>
      <vt:lpstr>Unsupervised magic</vt:lpstr>
      <vt:lpstr>Urgengy</vt:lpstr>
      <vt:lpstr>Assessment</vt:lpstr>
      <vt:lpstr>AlphaGoZero pipeline</vt:lpstr>
      <vt:lpstr>leela Zero</vt:lpstr>
      <vt:lpstr>Leela Zero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imparare a vincere</dc:title>
  <dc:creator>Morandin</dc:creator>
  <cp:lastModifiedBy>Morandin</cp:lastModifiedBy>
  <cp:revision>64</cp:revision>
  <dcterms:created xsi:type="dcterms:W3CDTF">2019-01-10T15:38:52Z</dcterms:created>
  <dcterms:modified xsi:type="dcterms:W3CDTF">2019-05-23T09:06:34Z</dcterms:modified>
</cp:coreProperties>
</file>